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20" r:id="rId1"/>
  </p:sldMasterIdLst>
  <p:sldIdLst>
    <p:sldId id="256" r:id="rId2"/>
    <p:sldId id="264" r:id="rId3"/>
    <p:sldId id="261" r:id="rId4"/>
    <p:sldId id="262" r:id="rId5"/>
    <p:sldId id="258" r:id="rId6"/>
    <p:sldId id="265" r:id="rId7"/>
    <p:sldId id="270" r:id="rId8"/>
    <p:sldId id="267" r:id="rId9"/>
    <p:sldId id="268" r:id="rId10"/>
    <p:sldId id="266" r:id="rId11"/>
    <p:sldId id="269" r:id="rId12"/>
    <p:sldId id="272" r:id="rId13"/>
    <p:sldId id="259" r:id="rId14"/>
    <p:sldId id="263" r:id="rId15"/>
    <p:sldId id="271" r:id="rId16"/>
    <p:sldId id="260" r:id="rId1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0"/>
    <p:restoredTop sz="94599"/>
  </p:normalViewPr>
  <p:slideViewPr>
    <p:cSldViewPr snapToGrid="0" snapToObjects="1">
      <p:cViewPr varScale="1">
        <p:scale>
          <a:sx n="58" d="100"/>
          <a:sy n="58" d="100"/>
        </p:scale>
        <p:origin x="72" y="46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93105" y="802298"/>
            <a:ext cx="8561747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93106" y="3531204"/>
            <a:ext cx="8561746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12/2/2019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93105" y="329307"/>
            <a:ext cx="4897310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2334637" y="798973"/>
            <a:ext cx="0" cy="2544756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582434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12/2/2019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1371687" y="798973"/>
            <a:ext cx="0" cy="1067168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692464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883863"/>
            <a:ext cx="1615742" cy="45749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34694" y="883863"/>
            <a:ext cx="7738807" cy="4574999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12/2/2019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H="1">
            <a:off x="9439111" y="719272"/>
            <a:ext cx="1615742" cy="0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771751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12/2/2019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1371687" y="798973"/>
            <a:ext cx="0" cy="1067168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959269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4813" y="1756130"/>
            <a:ext cx="8562580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34695" y="3806195"/>
            <a:ext cx="8549990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12/2/2019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1371687" y="798973"/>
            <a:ext cx="0" cy="2845107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239801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4695" y="804889"/>
            <a:ext cx="9520157" cy="10593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34695" y="2010878"/>
            <a:ext cx="4608576" cy="343814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54793" y="2017343"/>
            <a:ext cx="4604130" cy="344152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12/2/2019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371687" y="798973"/>
            <a:ext cx="0" cy="1067168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80408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4695" y="804163"/>
            <a:ext cx="9520157" cy="10563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34695" y="2019549"/>
            <a:ext cx="4608576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34695" y="2824269"/>
            <a:ext cx="4608576" cy="264445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54791" y="2023003"/>
            <a:ext cx="4608576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54792" y="2821491"/>
            <a:ext cx="4608576" cy="263737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12/2/2019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1" name="Straight Connector 10"/>
          <p:cNvCxnSpPr/>
          <p:nvPr/>
        </p:nvCxnSpPr>
        <p:spPr>
          <a:xfrm>
            <a:off x="1371687" y="798973"/>
            <a:ext cx="0" cy="1067168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449409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12/2/2019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1371687" y="798973"/>
            <a:ext cx="0" cy="1067168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491349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12/2/2019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78997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4642" y="798973"/>
            <a:ext cx="3183128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34695" y="3205491"/>
            <a:ext cx="3184989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12/2/2019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371687" y="798973"/>
            <a:ext cx="0" cy="2247117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792203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chemeClr val="bg2">
                    <a:lumMod val="10000"/>
                  </a:schemeClr>
                </a:gs>
                <a:gs pos="100000">
                  <a:schemeClr val="bg2">
                    <a:lumMod val="10000"/>
                  </a:schemeClr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 prstMaterial="matte">
              <a:bevelT w="133350" h="50800" prst="divo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5694" y="1129513"/>
            <a:ext cx="5447840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34695" y="3145992"/>
            <a:ext cx="5440037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534695" y="5469856"/>
            <a:ext cx="5440038" cy="320123"/>
          </a:xfrm>
        </p:spPr>
        <p:txBody>
          <a:bodyPr/>
          <a:lstStyle>
            <a:lvl1pPr algn="l">
              <a:defRPr/>
            </a:lvl1pPr>
          </a:lstStyle>
          <a:p>
            <a:fld id="{48A87A34-81AB-432B-8DAE-1953F412C126}" type="datetimeFigureOut">
              <a:rPr lang="en-US" smtClean="0"/>
              <a:pPr/>
              <a:t>12/2/2019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534910" y="318640"/>
            <a:ext cx="5453475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4" name="Straight Connector 13"/>
          <p:cNvCxnSpPr/>
          <p:nvPr/>
        </p:nvCxnSpPr>
        <p:spPr>
          <a:xfrm>
            <a:off x="1371687" y="798973"/>
            <a:ext cx="0" cy="2161124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014114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2015732"/>
            <a:ext cx="12192000" cy="4118829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/>
          <a:srcRect t="2769" b="-2769"/>
          <a:stretch/>
        </p:blipFill>
        <p:spPr>
          <a:xfrm>
            <a:off x="0" y="6135624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534696" y="804519"/>
            <a:ext cx="9520158" cy="104923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34696" y="2015732"/>
            <a:ext cx="9520158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smtClean="0"/>
              <a:pPr/>
              <a:t>12/2/2019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534695" y="329307"/>
            <a:ext cx="5855719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2" name="Straight Connector 11"/>
          <p:cNvCxnSpPr/>
          <p:nvPr/>
        </p:nvCxnSpPr>
        <p:spPr>
          <a:xfrm>
            <a:off x="0" y="6141705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848881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none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99A9F4-C96B-7A4A-B0EF-28F9CA025C1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latin typeface="Optima" panose="02000503060000020004" pitchFamily="2" charset="0"/>
              </a:rPr>
              <a:t>ACL Reviews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562F1C8-26B3-2543-A6DB-313A1DB1F92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>
                <a:latin typeface="Optima" panose="02000503060000020004" pitchFamily="2" charset="0"/>
              </a:rPr>
              <a:t>Alli</a:t>
            </a:r>
            <a:r>
              <a:rPr lang="en-US" dirty="0">
                <a:latin typeface="Optima" panose="02000503060000020004" pitchFamily="2" charset="0"/>
              </a:rPr>
              <a:t> Angell, Benicia Public Library</a:t>
            </a:r>
          </a:p>
        </p:txBody>
      </p:sp>
    </p:spTree>
    <p:extLst>
      <p:ext uri="{BB962C8B-B14F-4D97-AF65-F5344CB8AC3E}">
        <p14:creationId xmlns:p14="http://schemas.microsoft.com/office/powerpoint/2010/main" val="210043461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9DBAD6FC-3D0E-294E-B23D-4A62EC87B4F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2313" y="1028700"/>
            <a:ext cx="11819757" cy="33375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767005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7BB15D5E-E2FE-ED4E-B693-C77DE587FDD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601" y="605790"/>
            <a:ext cx="11801578" cy="30746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261476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4356E888-8B93-7F42-AC72-FF79A494661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60500" y="209549"/>
            <a:ext cx="9100820" cy="57213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831957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8AE072-B19F-FC49-9EB1-7A31606B71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Optima" panose="02000503060000020004" pitchFamily="2" charset="0"/>
              </a:rPr>
              <a:t>Possible implications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D9C24A2-06B5-CB4F-B617-8899430AFD9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.	</a:t>
            </a:r>
          </a:p>
        </p:txBody>
      </p:sp>
    </p:spTree>
    <p:extLst>
      <p:ext uri="{BB962C8B-B14F-4D97-AF65-F5344CB8AC3E}">
        <p14:creationId xmlns:p14="http://schemas.microsoft.com/office/powerpoint/2010/main" val="118874995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428DA9-752F-B240-91F2-5438EFFEAC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Optima" panose="02000503060000020004" pitchFamily="2" charset="0"/>
              </a:rPr>
              <a:t>Well, okay, what are the implications?</a:t>
            </a:r>
            <a:r>
              <a:rPr lang="en-US" dirty="0"/>
              <a:t>	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40B37D-10BA-6042-8F76-CD7DD0F895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>
                <a:latin typeface="Optima" panose="02000503060000020004" pitchFamily="2" charset="0"/>
              </a:rPr>
              <a:t>Reasons for fewer books being reviewed:</a:t>
            </a:r>
          </a:p>
          <a:p>
            <a:pPr lvl="1"/>
            <a:r>
              <a:rPr lang="en-US" dirty="0">
                <a:latin typeface="Optima" panose="02000503060000020004" pitchFamily="2" charset="0"/>
              </a:rPr>
              <a:t>There was more impetus to review when purchasers needed a certain number of reviews</a:t>
            </a:r>
          </a:p>
          <a:p>
            <a:pPr lvl="1"/>
            <a:r>
              <a:rPr lang="en-US" dirty="0">
                <a:latin typeface="Optima" panose="02000503060000020004" pitchFamily="2" charset="0"/>
              </a:rPr>
              <a:t>Fewer reviewers, thanks to recession, library administrations limiting attendance, &amp;c.</a:t>
            </a:r>
          </a:p>
          <a:p>
            <a:pPr lvl="1"/>
            <a:r>
              <a:rPr lang="en-US" dirty="0">
                <a:latin typeface="Optima" panose="02000503060000020004" pitchFamily="2" charset="0"/>
              </a:rPr>
              <a:t>If you know you have three more books coming, you’re more likely to keep up</a:t>
            </a:r>
          </a:p>
          <a:p>
            <a:pPr marL="0" indent="0">
              <a:buNone/>
            </a:pPr>
            <a:r>
              <a:rPr lang="en-US" dirty="0">
                <a:latin typeface="Optima" panose="02000503060000020004" pitchFamily="2" charset="0"/>
              </a:rPr>
              <a:t>Reasons for shift in reviews:</a:t>
            </a:r>
          </a:p>
          <a:p>
            <a:pPr lvl="1"/>
            <a:r>
              <a:rPr lang="en-US" dirty="0">
                <a:latin typeface="Optima" panose="02000503060000020004" pitchFamily="2" charset="0"/>
              </a:rPr>
              <a:t>Choosing your own books</a:t>
            </a:r>
          </a:p>
          <a:p>
            <a:pPr lvl="1"/>
            <a:r>
              <a:rPr lang="en-US" dirty="0">
                <a:latin typeface="Optima" panose="02000503060000020004" pitchFamily="2" charset="0"/>
              </a:rPr>
              <a:t>More effort to be sure we cover the year’s “important” books</a:t>
            </a:r>
          </a:p>
          <a:p>
            <a:pPr lvl="1"/>
            <a:r>
              <a:rPr lang="en-US" dirty="0">
                <a:latin typeface="Optima" panose="02000503060000020004" pitchFamily="2" charset="0"/>
              </a:rPr>
              <a:t>Change in unsatisfactory rating - significant over time, but not for expected reasons</a:t>
            </a:r>
          </a:p>
        </p:txBody>
      </p:sp>
    </p:spTree>
    <p:extLst>
      <p:ext uri="{BB962C8B-B14F-4D97-AF65-F5344CB8AC3E}">
        <p14:creationId xmlns:p14="http://schemas.microsoft.com/office/powerpoint/2010/main" val="357968498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F62E77-4385-CB43-9606-18390E5B07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Optima" panose="02000503060000020004" pitchFamily="2" charset="0"/>
              </a:rPr>
              <a:t>Not a call to action, but a recommendation</a:t>
            </a:r>
            <a:r>
              <a:rPr lang="en-US" dirty="0"/>
              <a:t>	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C3213C-AFAB-A643-AE49-09E823E210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Optima" panose="02000503060000020004" pitchFamily="2" charset="0"/>
              </a:rPr>
              <a:t>Read outside your comfort zone sometimes!  </a:t>
            </a:r>
          </a:p>
        </p:txBody>
      </p:sp>
    </p:spTree>
    <p:extLst>
      <p:ext uri="{BB962C8B-B14F-4D97-AF65-F5344CB8AC3E}">
        <p14:creationId xmlns:p14="http://schemas.microsoft.com/office/powerpoint/2010/main" val="4555371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8AE072-B19F-FC49-9EB1-7A31606B71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Optima" panose="02000503060000020004" pitchFamily="2" charset="0"/>
              </a:rPr>
              <a:t>Discussion and Q &amp; A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D9C24A2-06B5-CB4F-B617-8899430AFD9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8258062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D0899E-9B32-3F48-A719-4168D18371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Optima" panose="02000503060000020004" pitchFamily="2" charset="0"/>
              </a:rPr>
              <a:t>Roadmap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5E6A82-54B2-1141-8B4F-C3A35CB1CC0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>
                <a:latin typeface="Optima" panose="02000503060000020004" pitchFamily="2" charset="0"/>
              </a:rPr>
              <a:t>How did we get here?  What is this presentation?</a:t>
            </a:r>
          </a:p>
          <a:p>
            <a:r>
              <a:rPr lang="en-US" sz="2800" dirty="0">
                <a:latin typeface="Optima" panose="02000503060000020004" pitchFamily="2" charset="0"/>
              </a:rPr>
              <a:t>Statistics</a:t>
            </a:r>
          </a:p>
          <a:p>
            <a:r>
              <a:rPr lang="en-US" sz="2800" dirty="0">
                <a:latin typeface="Optima" panose="02000503060000020004" pitchFamily="2" charset="0"/>
              </a:rPr>
              <a:t>Possible implications</a:t>
            </a:r>
          </a:p>
          <a:p>
            <a:r>
              <a:rPr lang="en-US" sz="2800" dirty="0">
                <a:latin typeface="Optima" panose="02000503060000020004" pitchFamily="2" charset="0"/>
              </a:rPr>
              <a:t>Discussion and Q&amp;A</a:t>
            </a:r>
          </a:p>
        </p:txBody>
      </p:sp>
    </p:spTree>
    <p:extLst>
      <p:ext uri="{BB962C8B-B14F-4D97-AF65-F5344CB8AC3E}">
        <p14:creationId xmlns:p14="http://schemas.microsoft.com/office/powerpoint/2010/main" val="10958148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CF0B6B-A1AF-F244-A659-26A63B196F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Optima" panose="02000503060000020004" pitchFamily="2" charset="0"/>
              </a:rPr>
              <a:t>How did we get here?  What is this presentation?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7CAF429-E53B-C440-95BF-E5DDAF5346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Optima" panose="02000503060000020004" pitchFamily="2" charset="0"/>
              </a:rPr>
              <a:t>Curiosity, pretty much</a:t>
            </a:r>
          </a:p>
          <a:p>
            <a:r>
              <a:rPr lang="en-US" dirty="0">
                <a:latin typeface="Optima" panose="02000503060000020004" pitchFamily="2" charset="0"/>
              </a:rPr>
              <a:t>What this presentation will be: sharing statistics and thoughts, hopefully collaboratively</a:t>
            </a:r>
          </a:p>
          <a:p>
            <a:r>
              <a:rPr lang="en-US" dirty="0">
                <a:latin typeface="Optima" panose="02000503060000020004" pitchFamily="2" charset="0"/>
              </a:rPr>
              <a:t>What this will not be: a call for a return to the past</a:t>
            </a:r>
          </a:p>
        </p:txBody>
      </p:sp>
    </p:spTree>
    <p:extLst>
      <p:ext uri="{BB962C8B-B14F-4D97-AF65-F5344CB8AC3E}">
        <p14:creationId xmlns:p14="http://schemas.microsoft.com/office/powerpoint/2010/main" val="12701541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87A721-78A2-2F44-A003-389B8E88EC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3266" y="518769"/>
            <a:ext cx="3608804" cy="4990491"/>
          </a:xfrm>
        </p:spPr>
        <p:txBody>
          <a:bodyPr>
            <a:normAutofit fontScale="90000"/>
          </a:bodyPr>
          <a:lstStyle/>
          <a:p>
            <a:r>
              <a:rPr lang="en-US" dirty="0">
                <a:latin typeface="Optima" panose="02000503060000020004" pitchFamily="2" charset="0"/>
              </a:rPr>
              <a:t>We know about 2019 reviewing.  Let’s rewind 15 years, just to understand the stats better:</a:t>
            </a:r>
            <a:br>
              <a:rPr lang="en-US" dirty="0">
                <a:latin typeface="Optima" panose="02000503060000020004" pitchFamily="2" charset="0"/>
              </a:rPr>
            </a:br>
            <a:r>
              <a:rPr lang="en-US" dirty="0">
                <a:latin typeface="Optima" panose="02000503060000020004" pitchFamily="2" charset="0"/>
              </a:rPr>
              <a:t>- filled out form</a:t>
            </a:r>
            <a:br>
              <a:rPr lang="en-US" dirty="0">
                <a:latin typeface="Optima" panose="02000503060000020004" pitchFamily="2" charset="0"/>
              </a:rPr>
            </a:br>
            <a:r>
              <a:rPr lang="en-US" dirty="0">
                <a:latin typeface="Optima" panose="02000503060000020004" pitchFamily="2" charset="0"/>
              </a:rPr>
              <a:t>- books were assigned according to preferences</a:t>
            </a:r>
            <a:br>
              <a:rPr lang="en-US" dirty="0">
                <a:latin typeface="Optima" panose="02000503060000020004" pitchFamily="2" charset="0"/>
              </a:rPr>
            </a:br>
            <a:r>
              <a:rPr lang="en-US" dirty="0">
                <a:latin typeface="Optima" panose="02000503060000020004" pitchFamily="2" charset="0"/>
              </a:rPr>
              <a:t>- you reviewed what      you were told to review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94FB64F0-E861-A74B-8DE8-102CBD58B44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859547" y="0"/>
            <a:ext cx="4924533" cy="6372926"/>
          </a:xfrm>
        </p:spPr>
      </p:pic>
    </p:spTree>
    <p:extLst>
      <p:ext uri="{BB962C8B-B14F-4D97-AF65-F5344CB8AC3E}">
        <p14:creationId xmlns:p14="http://schemas.microsoft.com/office/powerpoint/2010/main" val="28953684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8AE072-B19F-FC49-9EB1-7A31606B71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Optima" panose="02000503060000020004" pitchFamily="2" charset="0"/>
              </a:rPr>
              <a:t>All the statistics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D9C24A2-06B5-CB4F-B617-8899430AFD9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8951597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B19D99E8-9C0F-E749-8B40-764BAB334FC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60270" y="189997"/>
            <a:ext cx="7498080" cy="5970773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4EE277EF-CB6A-0C44-B5AE-B3E26CE9B62A}"/>
              </a:ext>
            </a:extLst>
          </p:cNvPr>
          <p:cNvSpPr txBox="1"/>
          <p:nvPr/>
        </p:nvSpPr>
        <p:spPr>
          <a:xfrm>
            <a:off x="9921240" y="914400"/>
            <a:ext cx="163449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Optima" panose="02000503060000020004" pitchFamily="2" charset="0"/>
              </a:rPr>
              <a:t>Note that 2000, 2001 and 2019 are incomplete.</a:t>
            </a:r>
          </a:p>
        </p:txBody>
      </p:sp>
    </p:spTree>
    <p:extLst>
      <p:ext uri="{BB962C8B-B14F-4D97-AF65-F5344CB8AC3E}">
        <p14:creationId xmlns:p14="http://schemas.microsoft.com/office/powerpoint/2010/main" val="40114421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B19D99E8-9C0F-E749-8B40-764BAB334FC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60270" y="189997"/>
            <a:ext cx="7498080" cy="5970773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F9AAB88F-D1ED-0541-826D-D7C3BF2C2446}"/>
              </a:ext>
            </a:extLst>
          </p:cNvPr>
          <p:cNvSpPr txBox="1"/>
          <p:nvPr/>
        </p:nvSpPr>
        <p:spPr>
          <a:xfrm>
            <a:off x="9829800" y="1303020"/>
            <a:ext cx="1817370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Optima" panose="02000503060000020004" pitchFamily="2" charset="0"/>
              </a:rPr>
              <a:t>The line divides when we were assigned review books, compared to when we chose our own.  That’s not the only factor, of course, but it’s one of the few with a really concrete date.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ED5A0EDE-71BA-A343-8398-9F866FB06BCE}"/>
              </a:ext>
            </a:extLst>
          </p:cNvPr>
          <p:cNvCxnSpPr/>
          <p:nvPr/>
        </p:nvCxnSpPr>
        <p:spPr>
          <a:xfrm>
            <a:off x="7383780" y="868680"/>
            <a:ext cx="0" cy="4857750"/>
          </a:xfrm>
          <a:prstGeom prst="line">
            <a:avLst/>
          </a:prstGeom>
          <a:ln w="28575"/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537849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BBB5F047-2890-314F-9CD0-FB4EF46C922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7660" y="140970"/>
            <a:ext cx="3589020" cy="5867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25120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19AE267A-444C-1943-9C09-0DE7EF7A754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3189" y="909320"/>
            <a:ext cx="11975577" cy="3136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7712501"/>
      </p:ext>
    </p:extLst>
  </p:cSld>
  <p:clrMapOvr>
    <a:masterClrMapping/>
  </p:clrMapOvr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EDEBE7"/>
      </a:lt2>
      <a:accent1>
        <a:srgbClr val="5FA534"/>
      </a:accent1>
      <a:accent2>
        <a:srgbClr val="DCAB34"/>
      </a:accent2>
      <a:accent3>
        <a:srgbClr val="D26D23"/>
      </a:accent3>
      <a:accent4>
        <a:srgbClr val="972323"/>
      </a:accent4>
      <a:accent5>
        <a:srgbClr val="236797"/>
      </a:accent5>
      <a:accent6>
        <a:srgbClr val="2FB6C6"/>
      </a:accent6>
      <a:hlink>
        <a:srgbClr val="8FC639"/>
      </a:hlink>
      <a:folHlink>
        <a:srgbClr val="E7C272"/>
      </a:folHlink>
    </a:clrScheme>
    <a:fontScheme name="Gallery">
      <a:majorFont>
        <a:latin typeface="Palatino Linotype" panose="020405020505050303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Palatino Linotype" panose="020405020505050303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AC464412-510E-4F2B-8947-A0DDBD02899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{B6146809-3411-AD48-B4D7-8227BE42F0CC}tf10001119</Template>
  <TotalTime>5850</TotalTime>
  <Words>290</Words>
  <Application>Microsoft Office PowerPoint</Application>
  <PresentationFormat>Widescreen</PresentationFormat>
  <Paragraphs>31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0" baseType="lpstr">
      <vt:lpstr>Arial</vt:lpstr>
      <vt:lpstr>Optima</vt:lpstr>
      <vt:lpstr>Palatino Linotype</vt:lpstr>
      <vt:lpstr>Gallery</vt:lpstr>
      <vt:lpstr>ACL Reviews</vt:lpstr>
      <vt:lpstr>Roadmap</vt:lpstr>
      <vt:lpstr>How did we get here?  What is this presentation?</vt:lpstr>
      <vt:lpstr>We know about 2019 reviewing.  Let’s rewind 15 years, just to understand the stats better: - filled out form - books were assigned according to preferences - you reviewed what      you were told to review</vt:lpstr>
      <vt:lpstr>All the statistics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Possible implications</vt:lpstr>
      <vt:lpstr>Well, okay, what are the implications? </vt:lpstr>
      <vt:lpstr>Not a call to action, but a recommendation </vt:lpstr>
      <vt:lpstr>Discussion and Q &amp; 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ACL Reviews</dc:title>
  <dc:creator>Allison Angell</dc:creator>
  <cp:lastModifiedBy>Penny Peck</cp:lastModifiedBy>
  <cp:revision>10</cp:revision>
  <dcterms:created xsi:type="dcterms:W3CDTF">2019-11-02T22:22:18Z</dcterms:created>
  <dcterms:modified xsi:type="dcterms:W3CDTF">2019-12-02T20:11:49Z</dcterms:modified>
</cp:coreProperties>
</file>